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0" r:id="rId3"/>
    <p:sldId id="561" r:id="rId4"/>
    <p:sldId id="562" r:id="rId5"/>
    <p:sldId id="563" r:id="rId6"/>
    <p:sldId id="564" r:id="rId7"/>
    <p:sldId id="565" r:id="rId8"/>
    <p:sldId id="566" r:id="rId9"/>
    <p:sldId id="567" r:id="rId10"/>
    <p:sldId id="568" r:id="rId11"/>
    <p:sldId id="569" r:id="rId12"/>
    <p:sldId id="570" r:id="rId13"/>
    <p:sldId id="571" r:id="rId14"/>
    <p:sldId id="572" r:id="rId15"/>
    <p:sldId id="573" r:id="rId16"/>
    <p:sldId id="574" r:id="rId17"/>
    <p:sldId id="575" r:id="rId18"/>
    <p:sldId id="576" r:id="rId19"/>
    <p:sldId id="577" r:id="rId20"/>
    <p:sldId id="578" r:id="rId21"/>
    <p:sldId id="579" r:id="rId22"/>
    <p:sldId id="580" r:id="rId23"/>
    <p:sldId id="581" r:id="rId24"/>
    <p:sldId id="582" r:id="rId25"/>
    <p:sldId id="583" r:id="rId26"/>
    <p:sldId id="584" r:id="rId27"/>
    <p:sldId id="585" r:id="rId28"/>
    <p:sldId id="586" r:id="rId29"/>
    <p:sldId id="587" r:id="rId30"/>
    <p:sldId id="588" r:id="rId31"/>
    <p:sldId id="589" r:id="rId32"/>
    <p:sldId id="590" r:id="rId33"/>
    <p:sldId id="591" r:id="rId34"/>
    <p:sldId id="59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Lo siguiente es descargar el DS</a:t>
            </a:r>
          </a:p>
          <a:p>
            <a:pPr lvl="1"/>
            <a:r>
              <a:rPr lang="es-PA" dirty="0"/>
              <a:t>Puede ser manual o por código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Seguido es revisar el DS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Revisar la estructura de datos</a:t>
            </a:r>
          </a:p>
          <a:p>
            <a:pPr lvl="1"/>
            <a:r>
              <a:rPr lang="es-PA" dirty="0"/>
              <a:t>10 atributos</a:t>
            </a:r>
          </a:p>
          <a:p>
            <a:pPr lvl="1"/>
            <a:r>
              <a:rPr lang="es-PA" dirty="0"/>
              <a:t>Algunos como </a:t>
            </a:r>
            <a:r>
              <a:rPr lang="es-PA" dirty="0" err="1"/>
              <a:t>lat,long</a:t>
            </a:r>
            <a:r>
              <a:rPr lang="es-PA" dirty="0"/>
              <a:t> </a:t>
            </a:r>
            <a:r>
              <a:rPr lang="es-PA" dirty="0" err="1"/>
              <a:t>etc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2EF32-409D-40CA-8A1B-7F2A9860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771088"/>
            <a:ext cx="5191539" cy="2421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4F1A7-76F8-42D8-969F-3D3FE3F1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255489"/>
            <a:ext cx="5324345" cy="1273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21C2C-06B0-4939-B2C1-E6F1DDC3E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2" y="4592671"/>
            <a:ext cx="6193527" cy="22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Puede revisar mejor los atributos con </a:t>
            </a:r>
            <a:r>
              <a:rPr lang="es-PA" dirty="0" err="1"/>
              <a:t>info</a:t>
            </a:r>
            <a:r>
              <a:rPr lang="es-PA" dirty="0"/>
              <a:t>()</a:t>
            </a:r>
          </a:p>
          <a:p>
            <a:pPr lvl="1"/>
            <a:r>
              <a:rPr lang="es-PA" dirty="0"/>
              <a:t>Notar los totales</a:t>
            </a:r>
          </a:p>
          <a:p>
            <a:pPr lvl="2"/>
            <a:r>
              <a:rPr lang="es-PA" dirty="0"/>
              <a:t>La mayoría son 20640</a:t>
            </a:r>
          </a:p>
          <a:p>
            <a:pPr lvl="2"/>
            <a:r>
              <a:rPr lang="es-PA" dirty="0" err="1"/>
              <a:t>Total_bedrooms</a:t>
            </a:r>
            <a:r>
              <a:rPr lang="es-PA" dirty="0"/>
              <a:t> es 20433</a:t>
            </a:r>
          </a:p>
          <a:p>
            <a:pPr lvl="3"/>
            <a:r>
              <a:rPr lang="es-PA" dirty="0"/>
              <a:t>207 atributos no existentes</a:t>
            </a:r>
          </a:p>
          <a:p>
            <a:pPr lvl="2"/>
            <a:r>
              <a:rPr lang="es-PA" dirty="0" err="1"/>
              <a:t>Ocean_proximity</a:t>
            </a:r>
            <a:r>
              <a:rPr lang="es-PA" dirty="0"/>
              <a:t> es del tipo </a:t>
            </a:r>
            <a:r>
              <a:rPr lang="es-PA" dirty="0" err="1"/>
              <a:t>object</a:t>
            </a:r>
            <a:endParaRPr lang="es-PA" dirty="0"/>
          </a:p>
          <a:p>
            <a:pPr lvl="3"/>
            <a:r>
              <a:rPr lang="es-PA" dirty="0"/>
              <a:t>Es un dato </a:t>
            </a:r>
            <a:r>
              <a:rPr lang="es-PA" dirty="0" err="1"/>
              <a:t>categorico</a:t>
            </a:r>
            <a:endParaRPr lang="es-PA" dirty="0"/>
          </a:p>
          <a:p>
            <a:r>
              <a:rPr lang="es-PA" dirty="0"/>
              <a:t>Si filtramos por este </a:t>
            </a:r>
            <a:r>
              <a:rPr lang="es-PA" dirty="0" err="1"/>
              <a:t>ocean</a:t>
            </a:r>
            <a:r>
              <a:rPr lang="es-PA" dirty="0"/>
              <a:t> </a:t>
            </a:r>
            <a:r>
              <a:rPr lang="es-PA" dirty="0" err="1"/>
              <a:t>proximity</a:t>
            </a:r>
            <a:r>
              <a:rPr lang="es-PA" dirty="0"/>
              <a:t> para ver que tipo tenemos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327D9-315E-40E7-8AE8-7372C32F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87" y="771088"/>
            <a:ext cx="4555282" cy="2857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7C9B8-66E2-4A09-B750-626DA6B4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55" y="4640178"/>
            <a:ext cx="4745746" cy="1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Luego podemos revisar toda la data por medio de .describe()</a:t>
            </a:r>
          </a:p>
          <a:p>
            <a:pPr lvl="1"/>
            <a:r>
              <a:rPr lang="es-PA" dirty="0"/>
              <a:t>Note que las </a:t>
            </a:r>
            <a:r>
              <a:rPr lang="es-PA" dirty="0" err="1"/>
              <a:t>count</a:t>
            </a:r>
            <a:r>
              <a:rPr lang="es-PA" dirty="0"/>
              <a:t> son diferentes</a:t>
            </a:r>
          </a:p>
          <a:p>
            <a:pPr lvl="1"/>
            <a:r>
              <a:rPr lang="es-PA" dirty="0"/>
              <a:t>Los 25%, 50%, 75%</a:t>
            </a:r>
          </a:p>
          <a:p>
            <a:pPr lvl="2"/>
            <a:r>
              <a:rPr lang="es-PA" dirty="0" err="1"/>
              <a:t>Quartiles</a:t>
            </a:r>
            <a:r>
              <a:rPr lang="es-PA" dirty="0"/>
              <a:t> del promedio</a:t>
            </a:r>
          </a:p>
          <a:p>
            <a:pPr lvl="2"/>
            <a:endParaRPr lang="es-PA" dirty="0"/>
          </a:p>
          <a:p>
            <a:r>
              <a:rPr lang="es-PA" dirty="0"/>
              <a:t>Otra manera eficiente es graficar los datos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EA437-19FF-4E2E-9818-238AEECF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86" y="1769516"/>
            <a:ext cx="4290597" cy="204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65C20-3864-41DC-B1F0-629CC365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3" y="3894830"/>
            <a:ext cx="4541561" cy="1075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54494-70F2-42F5-A3B6-965CE3832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13" y="3894830"/>
            <a:ext cx="3586686" cy="26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6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nos dice este histograma?</a:t>
            </a:r>
          </a:p>
          <a:p>
            <a:pPr lvl="1"/>
            <a:r>
              <a:rPr lang="es-PA" dirty="0"/>
              <a:t>Analizando median </a:t>
            </a:r>
            <a:r>
              <a:rPr lang="es-PA" dirty="0" err="1"/>
              <a:t>Income</a:t>
            </a:r>
            <a:endParaRPr lang="es-PA" dirty="0"/>
          </a:p>
          <a:p>
            <a:pPr lvl="2"/>
            <a:r>
              <a:rPr lang="es-PA" dirty="0"/>
              <a:t>Expresado en USD</a:t>
            </a:r>
          </a:p>
          <a:p>
            <a:pPr lvl="2"/>
            <a:r>
              <a:rPr lang="es-PA" dirty="0"/>
              <a:t>Datos están truncados a 15 (15000)</a:t>
            </a:r>
          </a:p>
          <a:p>
            <a:pPr lvl="2"/>
            <a:r>
              <a:rPr lang="es-PA" dirty="0"/>
              <a:t>Para más de la mitad no pasa de 10k</a:t>
            </a:r>
          </a:p>
          <a:p>
            <a:pPr lvl="2"/>
            <a:r>
              <a:rPr lang="es-PA" dirty="0"/>
              <a:t>La media anda por los 30k</a:t>
            </a:r>
          </a:p>
          <a:p>
            <a:pPr lvl="1"/>
            <a:r>
              <a:rPr lang="es-PA" dirty="0"/>
              <a:t>Los atributos tienen diferentes escalas</a:t>
            </a:r>
          </a:p>
          <a:p>
            <a:pPr lvl="1"/>
            <a:r>
              <a:rPr lang="es-PA" dirty="0"/>
              <a:t>Los histogramas están desviados a la </a:t>
            </a:r>
            <a:r>
              <a:rPr lang="es-PA" dirty="0" err="1"/>
              <a:t>izq</a:t>
            </a:r>
            <a:endParaRPr lang="es-PA" dirty="0"/>
          </a:p>
          <a:p>
            <a:r>
              <a:rPr lang="es-PA" dirty="0"/>
              <a:t>Visualizar nos ayuda a entender el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54494-70F2-42F5-A3B6-965CE383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926" y="782068"/>
            <a:ext cx="6464385" cy="48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Data </a:t>
            </a:r>
            <a:r>
              <a:rPr lang="es-PA" dirty="0" err="1"/>
              <a:t>snooping</a:t>
            </a:r>
            <a:r>
              <a:rPr lang="es-PA" dirty="0"/>
              <a:t> </a:t>
            </a:r>
            <a:r>
              <a:rPr lang="es-PA" dirty="0" err="1"/>
              <a:t>bias</a:t>
            </a:r>
            <a:endParaRPr lang="es-PA" dirty="0"/>
          </a:p>
          <a:p>
            <a:pPr lvl="1"/>
            <a:r>
              <a:rPr lang="es-PA" dirty="0"/>
              <a:t>Se divide el </a:t>
            </a:r>
            <a:r>
              <a:rPr lang="es-PA" dirty="0" err="1"/>
              <a:t>dataset</a:t>
            </a:r>
            <a:r>
              <a:rPr lang="es-PA" dirty="0"/>
              <a:t> en </a:t>
            </a:r>
            <a:r>
              <a:rPr lang="es-PA" dirty="0" err="1"/>
              <a:t>train</a:t>
            </a:r>
            <a:r>
              <a:rPr lang="es-PA" dirty="0"/>
              <a:t> y test, pero si solo </a:t>
            </a:r>
            <a:r>
              <a:rPr lang="es-PA" dirty="0" err="1"/>
              <a:t>utilzamos</a:t>
            </a:r>
            <a:r>
              <a:rPr lang="es-PA" dirty="0"/>
              <a:t> el test para hacer estimación de que modelo utilizar esto es muy optimista</a:t>
            </a:r>
          </a:p>
          <a:p>
            <a:r>
              <a:rPr lang="es-PA" dirty="0"/>
              <a:t>Creación del test set</a:t>
            </a:r>
          </a:p>
          <a:p>
            <a:pPr lvl="1"/>
            <a:r>
              <a:rPr lang="es-PA" dirty="0"/>
              <a:t>Normalmente se elige aleatoriamente (20% del </a:t>
            </a:r>
            <a:r>
              <a:rPr lang="es-PA" dirty="0" err="1"/>
              <a:t>dataset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funciona pero tiene un problema 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Si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crece entonces el test set generado es </a:t>
            </a:r>
            <a:r>
              <a:rPr lang="es-PA" dirty="0" err="1">
                <a:sym typeface="Wingdings" panose="05000000000000000000" pitchFamily="2" charset="2"/>
              </a:rPr>
              <a:t>dif</a:t>
            </a:r>
            <a:r>
              <a:rPr lang="es-PA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Para validar el modelo debemos mantener consistencia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Solucion</a:t>
            </a:r>
            <a:r>
              <a:rPr lang="es-PA" dirty="0">
                <a:sym typeface="Wingdings" panose="05000000000000000000" pitchFamily="2" charset="2"/>
              </a:rPr>
              <a:t> (parcial):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np.random.seed</a:t>
            </a:r>
            <a:r>
              <a:rPr lang="es-PA" dirty="0">
                <a:sym typeface="Wingdings" panose="05000000000000000000" pitchFamily="2" charset="2"/>
              </a:rPr>
              <a:t>(42) antes de </a:t>
            </a:r>
            <a:r>
              <a:rPr lang="es-PA" dirty="0" err="1">
                <a:sym typeface="Wingdings" panose="05000000000000000000" pitchFamily="2" charset="2"/>
              </a:rPr>
              <a:t>np.random.permutation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Mejores soluciones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Hashing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Usar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train_test_split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19637-3DA3-4122-8192-516AD4F5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039" y="2305879"/>
            <a:ext cx="4917533" cy="1649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3A96E-BAB5-493B-B8B4-D5503150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994" y="4062040"/>
            <a:ext cx="4668388" cy="9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Mejores soluciones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Hashing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Pero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no tiene un índice de hash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Usaremos el </a:t>
            </a:r>
            <a:r>
              <a:rPr lang="es-PA" dirty="0" err="1">
                <a:sym typeface="Wingdings" panose="05000000000000000000" pitchFamily="2" charset="2"/>
              </a:rPr>
              <a:t>index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dataframe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Usar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train_test_Split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cosa que hacen es estratificar la data (</a:t>
            </a:r>
            <a:r>
              <a:rPr lang="es-PA" dirty="0" err="1">
                <a:sym typeface="Wingdings" panose="05000000000000000000" pitchFamily="2" charset="2"/>
              </a:rPr>
              <a:t>strata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muestra se mantiene en proporción,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si tenemos una data que mantiene una proporción 52%  48% de encuesta entre hombres y mujeres tener la misma proporción en el training y el test set</a:t>
            </a:r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19D4D-77F0-443D-B1E5-BC405357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66" y="750345"/>
            <a:ext cx="6249849" cy="945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AB981-D0CB-476D-B8D7-73956260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66" y="1734585"/>
            <a:ext cx="6249849" cy="90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31B62-33F8-4B8B-A4FF-2D68A65C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7" y="2682995"/>
            <a:ext cx="6966088" cy="57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4E1B9-49D3-4B83-BF30-2B5795B2A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302947"/>
            <a:ext cx="7203015" cy="585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8A27D-95F7-4192-9BB0-4156EEEA0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77" y="3983347"/>
            <a:ext cx="8798245" cy="8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¿Cómo se comportó la </a:t>
            </a:r>
            <a:r>
              <a:rPr lang="es-PA" dirty="0" err="1">
                <a:sym typeface="Wingdings" panose="05000000000000000000" pitchFamily="2" charset="2"/>
              </a:rPr>
              <a:t>stratified</a:t>
            </a:r>
            <a:r>
              <a:rPr lang="es-PA" dirty="0">
                <a:sym typeface="Wingdings" panose="05000000000000000000" pitchFamily="2" charset="2"/>
              </a:rPr>
              <a:t> data con respecto al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?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Luego del análisis removemos esta columna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3395A-3A2A-466F-B843-BC009D44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11" y="1881810"/>
            <a:ext cx="5015161" cy="1268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1D9B89-D1EC-4A32-B0FB-158F0908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1881810"/>
            <a:ext cx="6150383" cy="2578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57EA93-061B-41E0-971E-5C9150E2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141" y="4258492"/>
            <a:ext cx="5015161" cy="5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8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>
                <a:sym typeface="Wingdings" panose="05000000000000000000" pitchFamily="2" charset="2"/>
              </a:rPr>
              <a:t>Stratified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sampling</a:t>
            </a:r>
            <a:r>
              <a:rPr lang="es-PA" dirty="0">
                <a:sym typeface="Wingdings" panose="05000000000000000000" pitchFamily="2" charset="2"/>
              </a:rPr>
              <a:t>, ejemplo con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Hacer un análisis más profundo de la(s) variable(s) de interés(es)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Observando </a:t>
            </a:r>
            <a:r>
              <a:rPr lang="es-PA" dirty="0" err="1">
                <a:sym typeface="Wingdings" panose="05000000000000000000" pitchFamily="2" charset="2"/>
              </a:rPr>
              <a:t>median_income</a:t>
            </a:r>
            <a:r>
              <a:rPr lang="es-PA" dirty="0">
                <a:sym typeface="Wingdings" panose="05000000000000000000" pitchFamily="2" charset="2"/>
              </a:rPr>
              <a:t> está entre 1.5 y 6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Creamos una categoría o table a histograma para verificarla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Proporción de la cat. Con respecto al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94637-FC76-4DEB-B2C1-E810A3DB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0" t="33984" r="2775" b="33518"/>
          <a:stretch/>
        </p:blipFill>
        <p:spPr>
          <a:xfrm>
            <a:off x="8927601" y="768626"/>
            <a:ext cx="3099206" cy="236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96096-000C-4843-B7D7-4BAD9050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88" y="3029196"/>
            <a:ext cx="5714458" cy="70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26632-6A96-4DF1-A707-0FEDDEC30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88" y="3691360"/>
            <a:ext cx="2880496" cy="370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D263E-B7F8-43C5-851D-5C55260CD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935" y="3461363"/>
            <a:ext cx="3078542" cy="2006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24518-FE4B-4A67-BDDD-DC3785E8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88" y="4054420"/>
            <a:ext cx="6106484" cy="1233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3395A-3A2A-466F-B843-BC009D442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871" y="5612263"/>
            <a:ext cx="3749170" cy="9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Descubrir más en la data con visualizaciones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 mejor es primero hacer una copia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podemos graficar</a:t>
            </a:r>
          </a:p>
          <a:p>
            <a:r>
              <a:rPr lang="es-PA" dirty="0">
                <a:sym typeface="Wingdings" panose="05000000000000000000" pitchFamily="2" charset="2"/>
              </a:rPr>
              <a:t>Podemos visualizar mejor…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gente prefiere mas San Diego y LA</a:t>
            </a:r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2E9C6-DEE1-45A1-BCFF-2646270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2" y="1854781"/>
            <a:ext cx="3565455" cy="37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80919-F3F8-4E38-A04A-41CEBB49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2296115"/>
            <a:ext cx="5304183" cy="317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EF859-27B7-4083-8DE0-7ED923C23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852" y="2679543"/>
            <a:ext cx="4894404" cy="3173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9F9B2-11E5-4DE6-BF3D-10B7F1964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" y="3608293"/>
            <a:ext cx="5156884" cy="270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A0858-460B-4576-94EE-7352DFFB0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43" y="4062040"/>
            <a:ext cx="4033013" cy="26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5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Es mejor graficar con mapa de calor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imagen nos dice: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precio depende de la ubicación</a:t>
            </a:r>
          </a:p>
          <a:p>
            <a:pPr lvl="2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99031-2707-45F7-9FA2-C969AC2C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48" y="771088"/>
            <a:ext cx="5667635" cy="1006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277B7-B9D7-4333-8F93-72DB6AE1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49" y="2713221"/>
            <a:ext cx="5667635" cy="39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3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Proyecto de Machine </a:t>
            </a:r>
            <a:r>
              <a:rPr lang="es-PA" dirty="0" err="1"/>
              <a:t>Learning</a:t>
            </a:r>
            <a:r>
              <a:rPr lang="es-PA" dirty="0"/>
              <a:t> de Inicio a Fin</a:t>
            </a:r>
          </a:p>
          <a:p>
            <a:r>
              <a:rPr lang="es-PA" dirty="0"/>
              <a:t>Trabajando con data real existen diferentes repositorios de ML</a:t>
            </a:r>
          </a:p>
          <a:p>
            <a:pPr lvl="1"/>
            <a:r>
              <a:rPr lang="es-PA" dirty="0"/>
              <a:t>Popular</a:t>
            </a:r>
          </a:p>
          <a:p>
            <a:pPr lvl="2"/>
            <a:r>
              <a:rPr lang="es-PA" dirty="0"/>
              <a:t>UC Irvine Machine </a:t>
            </a:r>
            <a:r>
              <a:rPr lang="es-PA" dirty="0" err="1"/>
              <a:t>Learning</a:t>
            </a:r>
            <a:r>
              <a:rPr lang="es-PA" dirty="0"/>
              <a:t> </a:t>
            </a:r>
            <a:r>
              <a:rPr lang="es-PA" dirty="0" err="1"/>
              <a:t>Repository</a:t>
            </a:r>
            <a:endParaRPr lang="es-PA" dirty="0"/>
          </a:p>
          <a:p>
            <a:pPr lvl="2"/>
            <a:r>
              <a:rPr lang="es-PA" dirty="0" err="1"/>
              <a:t>Kaggle</a:t>
            </a:r>
            <a:r>
              <a:rPr lang="es-PA" dirty="0"/>
              <a:t> </a:t>
            </a:r>
            <a:r>
              <a:rPr lang="es-PA" dirty="0" err="1"/>
              <a:t>Datasets</a:t>
            </a:r>
            <a:endParaRPr lang="es-PA" dirty="0"/>
          </a:p>
          <a:p>
            <a:pPr lvl="2"/>
            <a:r>
              <a:rPr lang="es-PA" dirty="0"/>
              <a:t>Amazon AWS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Meta </a:t>
            </a:r>
            <a:r>
              <a:rPr lang="es-PA" dirty="0" err="1"/>
              <a:t>Portals</a:t>
            </a:r>
            <a:endParaRPr lang="es-PA" dirty="0"/>
          </a:p>
          <a:p>
            <a:pPr lvl="2"/>
            <a:r>
              <a:rPr lang="es-PA" dirty="0"/>
              <a:t>Data </a:t>
            </a:r>
            <a:r>
              <a:rPr lang="es-PA" dirty="0" err="1"/>
              <a:t>Portals</a:t>
            </a:r>
            <a:endParaRPr lang="es-PA" dirty="0"/>
          </a:p>
          <a:p>
            <a:pPr lvl="2"/>
            <a:r>
              <a:rPr lang="es-PA" dirty="0" err="1"/>
              <a:t>OpenDataMonitor</a:t>
            </a:r>
            <a:endParaRPr lang="es-PA" dirty="0"/>
          </a:p>
          <a:p>
            <a:pPr lvl="2"/>
            <a:r>
              <a:rPr lang="es-PA" dirty="0" err="1"/>
              <a:t>Quandl</a:t>
            </a:r>
            <a:endParaRPr lang="es-PA" dirty="0"/>
          </a:p>
          <a:p>
            <a:pPr lvl="1"/>
            <a:r>
              <a:rPr lang="es-PA" dirty="0"/>
              <a:t>Otras páginas con repositorios populares</a:t>
            </a:r>
          </a:p>
          <a:p>
            <a:pPr lvl="2"/>
            <a:r>
              <a:rPr lang="es-PA" dirty="0"/>
              <a:t>Lista de ML </a:t>
            </a:r>
            <a:r>
              <a:rPr lang="es-PA" dirty="0" err="1"/>
              <a:t>datasets</a:t>
            </a:r>
            <a:r>
              <a:rPr lang="es-PA" dirty="0"/>
              <a:t> en Wikipedia</a:t>
            </a:r>
          </a:p>
          <a:p>
            <a:pPr lvl="2"/>
            <a:r>
              <a:rPr lang="es-PA" dirty="0"/>
              <a:t>Quora.com</a:t>
            </a:r>
          </a:p>
          <a:p>
            <a:pPr lvl="2"/>
            <a:r>
              <a:rPr lang="es-PA" dirty="0" err="1"/>
              <a:t>Subreddit</a:t>
            </a:r>
            <a:r>
              <a:rPr lang="es-PA" dirty="0"/>
              <a:t> r/</a:t>
            </a:r>
            <a:r>
              <a:rPr lang="es-PA" dirty="0" err="1"/>
              <a:t>dataset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092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Búsqueda de correlaciones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Coeficiente de Pearson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Relacion</a:t>
            </a:r>
            <a:r>
              <a:rPr lang="es-PA" dirty="0">
                <a:sym typeface="Wingdings" panose="05000000000000000000" pitchFamily="2" charset="2"/>
              </a:rPr>
              <a:t> de un dato con otro</a:t>
            </a:r>
          </a:p>
          <a:p>
            <a:r>
              <a:rPr lang="es-PA" dirty="0">
                <a:sym typeface="Wingdings" panose="05000000000000000000" pitchFamily="2" charset="2"/>
              </a:rPr>
              <a:t>Las correlaciones son entre -1.0 y +1.0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Un índice negativo simboliza que mientras una aumenta la otra disminuye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Un índice positivo simboliza que ambas aumentan</a:t>
            </a:r>
          </a:p>
          <a:p>
            <a:pPr lvl="2"/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7B911-E17C-4803-A955-DBACBB18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2" y="1471354"/>
            <a:ext cx="2305879" cy="345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2B21A-2318-4AB5-B407-065328C5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82" y="1816938"/>
            <a:ext cx="4399722" cy="893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E4ADC-19FE-42C7-8810-1CB29CE60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079" y="1816937"/>
            <a:ext cx="2633190" cy="972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A3369-D7A8-46D5-AD65-6CC471777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686" y="3917631"/>
            <a:ext cx="6468337" cy="28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Otra manera de graficar (</a:t>
            </a:r>
            <a:r>
              <a:rPr lang="es-PA" dirty="0" err="1">
                <a:sym typeface="Wingdings" panose="05000000000000000000" pitchFamily="2" charset="2"/>
              </a:rPr>
              <a:t>scattermatrix</a:t>
            </a:r>
            <a:r>
              <a:rPr lang="es-PA" dirty="0">
                <a:sym typeface="Wingdings" panose="05000000000000000000" pitchFamily="2" charset="2"/>
              </a:rPr>
              <a:t>())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 hay n atributos la gráfica </a:t>
            </a:r>
            <a:r>
              <a:rPr lang="es-PA" dirty="0" err="1">
                <a:sym typeface="Wingdings" panose="05000000000000000000" pitchFamily="2" charset="2"/>
              </a:rPr>
              <a:t>scatter</a:t>
            </a:r>
            <a:r>
              <a:rPr lang="es-PA" dirty="0">
                <a:sym typeface="Wingdings" panose="05000000000000000000" pitchFamily="2" charset="2"/>
              </a:rPr>
              <a:t> será de n^2 gráficas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gráfica como tal en salida no se aprecia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Usamos Alpha entonces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El resultado de la última gráfica nos muestra: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Correlación positiva fuerte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trunca en 500k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Existe una línea entre 100k y 450k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Existe una línea horizontal a los 350k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depurar esta parte para que no…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… afecte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FD604-B8A4-4835-9E3C-02CA9E0B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831" y="1245705"/>
            <a:ext cx="4988741" cy="95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F972C-869B-4FD9-8C6C-8D67715A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31" y="2345679"/>
            <a:ext cx="3048074" cy="2051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F7DB7-A47B-4B2C-A32E-0E6DDA8BE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66" y="3019766"/>
            <a:ext cx="5196715" cy="40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7EA18-DAFB-448E-A54A-475653C0F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022" y="4546519"/>
            <a:ext cx="3457901" cy="22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0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Combinando atributos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Esto crea nuevas correlaciones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 veces un solo dato no representa bien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Por ejemplo combinaremos los números de cuartos del distrito para obtener un nuevo dato</a:t>
            </a:r>
          </a:p>
          <a:p>
            <a:pPr lvl="3"/>
            <a:r>
              <a:rPr lang="es-PA" dirty="0">
                <a:sym typeface="Wingdings" panose="05000000000000000000" pitchFamily="2" charset="2"/>
              </a:rPr>
              <a:t>Número de cuartos por casa y otros dos datos más</a:t>
            </a: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4BCC1-F82C-4C04-A937-9BF5A3B0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36" y="3393438"/>
            <a:ext cx="5921896" cy="668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BB7C5-094C-4B82-A1F6-897EC704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08" y="3031435"/>
            <a:ext cx="4875350" cy="26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6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Preparar los datos para el algoritmo de Machine </a:t>
            </a:r>
            <a:r>
              <a:rPr lang="es-PA" dirty="0" err="1">
                <a:sym typeface="Wingdings" panose="05000000000000000000" pitchFamily="2" charset="2"/>
              </a:rPr>
              <a:t>Learning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Deberia</a:t>
            </a:r>
            <a:r>
              <a:rPr lang="es-PA" dirty="0">
                <a:sym typeface="Wingdings" panose="05000000000000000000" pitchFamily="2" charset="2"/>
              </a:rPr>
              <a:t> escribirse siempre funciones para hacer cosas recurrentes para: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Repetir en otros </a:t>
            </a:r>
            <a:r>
              <a:rPr lang="es-PA" dirty="0" err="1">
                <a:sym typeface="Wingdings" panose="05000000000000000000" pitchFamily="2" charset="2"/>
              </a:rPr>
              <a:t>datasets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Construir su propia librería de funciones reusables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Utilizarlas para sus nuevos algoritmos en vivo</a:t>
            </a:r>
          </a:p>
          <a:p>
            <a:r>
              <a:rPr lang="es-PA" dirty="0">
                <a:sym typeface="Wingdings" panose="05000000000000000000" pitchFamily="2" charset="2"/>
              </a:rPr>
              <a:t>Eliminamos los valores no necesitados</a:t>
            </a:r>
          </a:p>
          <a:p>
            <a:r>
              <a:rPr lang="es-PA" dirty="0">
                <a:sym typeface="Wingdings" panose="05000000000000000000" pitchFamily="2" charset="2"/>
              </a:rPr>
              <a:t>Nos encargamos de los valores vacíos</a:t>
            </a: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8CC9D-2EAF-4FA8-AD78-8BB59225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3221056"/>
            <a:ext cx="6025184" cy="560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214CD-2D1B-41C5-A2E8-A66DD456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49" y="4638907"/>
            <a:ext cx="5754756" cy="10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4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Otra manera es con </a:t>
            </a:r>
            <a:r>
              <a:rPr lang="es-PA" dirty="0" err="1">
                <a:sym typeface="Wingdings" panose="05000000000000000000" pitchFamily="2" charset="2"/>
              </a:rPr>
              <a:t>scikitlearn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Creado el </a:t>
            </a:r>
            <a:r>
              <a:rPr lang="es-PA" dirty="0" err="1">
                <a:sym typeface="Wingdings" panose="05000000000000000000" pitchFamily="2" charset="2"/>
              </a:rPr>
              <a:t>Imputer</a:t>
            </a:r>
            <a:r>
              <a:rPr lang="es-PA" dirty="0">
                <a:sym typeface="Wingdings" panose="05000000000000000000" pitchFamily="2" charset="2"/>
              </a:rPr>
              <a:t> podemos modificar el </a:t>
            </a:r>
            <a:r>
              <a:rPr lang="es-PA" dirty="0" err="1">
                <a:sym typeface="Wingdings" panose="05000000000000000000" pitchFamily="2" charset="2"/>
              </a:rPr>
              <a:t>dataframe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Manejando atributos categóricos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convertir estos atributos a números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algoritmos de ML solo trabajan con números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Podemos ver el resultado de categorías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8E90E-8514-41EB-A318-E806E468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47" y="766831"/>
            <a:ext cx="3888082" cy="791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3E16B-2C40-4A8C-99B4-5837DC98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47" y="1558333"/>
            <a:ext cx="4861722" cy="364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30F30-1597-4798-89FD-B68A137E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48" y="1923307"/>
            <a:ext cx="2542592" cy="336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CCBD4-3334-4FF6-8ECA-0EFED36FD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208" y="2272794"/>
            <a:ext cx="3258378" cy="414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BCFBD-CB8D-4E87-B9D3-1E73C9E90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17" y="2640845"/>
            <a:ext cx="4701918" cy="462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C07A9-5931-4E0B-808E-5100F0E7E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208" y="2724747"/>
            <a:ext cx="3023440" cy="2040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CB853D-9F28-4B81-8E8D-990DD94CE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56" y="4185432"/>
            <a:ext cx="3766037" cy="1935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919DF8-E5B3-4249-8ECE-7FD1F9C70B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8776" y="6042173"/>
            <a:ext cx="5081609" cy="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6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Otro método es utilizando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hot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encoding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3805A-E41A-490B-BDC4-1C586DF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96" y="2003541"/>
            <a:ext cx="4888171" cy="1187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B631C-2DC6-42B0-AB46-2C193616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496" y="3246303"/>
            <a:ext cx="2717110" cy="1884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86392E-1B9D-4609-960B-2CC9235D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96" y="5186078"/>
            <a:ext cx="42481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>
                <a:sym typeface="Wingdings" panose="05000000000000000000" pitchFamily="2" charset="2"/>
              </a:rPr>
              <a:t>Custom</a:t>
            </a:r>
            <a:r>
              <a:rPr lang="es-PA" dirty="0">
                <a:sym typeface="Wingdings" panose="05000000000000000000" pitchFamily="2" charset="2"/>
              </a:rPr>
              <a:t> Transformers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Podemos hacer tareas repetitivas programadas o configuradas en un pipeline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fit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transform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fit_transform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get_params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set_params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A0066-EA4E-44B4-AA82-C4E3CB56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252" y="2690258"/>
            <a:ext cx="5704402" cy="741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9D365-8F96-4235-A723-4B8F8C39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52" y="3432239"/>
            <a:ext cx="5704402" cy="2217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9A37C-EFAF-4651-BEB9-914BFFD9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252" y="5647087"/>
            <a:ext cx="5704402" cy="100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2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Escalamiento de características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Min-</a:t>
            </a:r>
            <a:r>
              <a:rPr lang="es-PA" dirty="0" err="1">
                <a:sym typeface="Wingdings" panose="05000000000000000000" pitchFamily="2" charset="2"/>
              </a:rPr>
              <a:t>max</a:t>
            </a:r>
            <a:r>
              <a:rPr lang="es-PA" dirty="0">
                <a:sym typeface="Wingdings" panose="05000000000000000000" pitchFamily="2" charset="2"/>
              </a:rPr>
              <a:t> (llamado también normalización)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valor es desviado y escalado para valores entre 0 a 1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Estandarización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Sustrae la media y divide por la desviación estándar de una distribución de varianza 1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resultado sigue siendo de 0 a 1</a:t>
            </a:r>
          </a:p>
          <a:p>
            <a:r>
              <a:rPr lang="es-PA" dirty="0">
                <a:sym typeface="Wingdings" panose="05000000000000000000" pitchFamily="2" charset="2"/>
              </a:rPr>
              <a:t>Pipeline completo de ML					</a:t>
            </a:r>
            <a:r>
              <a:rPr lang="es-PA" dirty="0" err="1">
                <a:sym typeface="Wingdings" panose="05000000000000000000" pitchFamily="2" charset="2"/>
              </a:rPr>
              <a:t>scikit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learn</a:t>
            </a:r>
            <a:r>
              <a:rPr lang="es-PA" dirty="0">
                <a:sym typeface="Wingdings" panose="05000000000000000000" pitchFamily="2" charset="2"/>
              </a:rPr>
              <a:t> también tiene un </a:t>
            </a:r>
            <a:r>
              <a:rPr lang="es-PA" dirty="0" err="1">
                <a:sym typeface="Wingdings" panose="05000000000000000000" pitchFamily="2" charset="2"/>
              </a:rPr>
              <a:t>transformer</a:t>
            </a:r>
            <a:r>
              <a:rPr lang="es-PA" dirty="0">
                <a:sym typeface="Wingdings" panose="05000000000000000000" pitchFamily="2" charset="2"/>
              </a:rPr>
              <a:t> de cols.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59505-5942-4A81-8AE5-1811528C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8" y="4436460"/>
            <a:ext cx="4929395" cy="221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8BE03-33F6-49A8-9CAD-D5B684CE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9" y="4362167"/>
            <a:ext cx="4651305" cy="2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5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Seleccionar y Entrenar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que hizo todo lo anterior es momento de entrenar el </a:t>
            </a:r>
            <a:r>
              <a:rPr lang="es-PA" dirty="0" err="1">
                <a:sym typeface="Wingdings" panose="05000000000000000000" pitchFamily="2" charset="2"/>
              </a:rPr>
              <a:t>model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Lineal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Ahora veamos algunas predicciones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Métricas de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BC733-85AE-4616-9614-5D0D54E3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2" y="2310214"/>
            <a:ext cx="5014102" cy="1123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4BD47-2080-4623-9AA6-9F0A98C2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92" y="3856680"/>
            <a:ext cx="6387547" cy="1402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44E13-5905-4986-A78E-2E63BEF9F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992" y="5346401"/>
            <a:ext cx="6660873" cy="14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7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Seleccionar y Entrenar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Ahora lo mismo pero con </a:t>
            </a:r>
            <a:r>
              <a:rPr lang="es-PA" dirty="0" err="1">
                <a:sym typeface="Wingdings" panose="05000000000000000000" pitchFamily="2" charset="2"/>
              </a:rPr>
              <a:t>DecisionTreeRegressor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Nota algo raro? El error es cero, es un claro ejemplo que hay </a:t>
            </a:r>
            <a:r>
              <a:rPr lang="es-PA" dirty="0" err="1">
                <a:sym typeface="Wingdings" panose="05000000000000000000" pitchFamily="2" charset="2"/>
              </a:rPr>
              <a:t>overfit</a:t>
            </a:r>
            <a:r>
              <a:rPr lang="es-PA" dirty="0">
                <a:sym typeface="Wingdings" panose="05000000000000000000" pitchFamily="2" charset="2"/>
              </a:rPr>
              <a:t> en el modelo resultante</a:t>
            </a:r>
          </a:p>
          <a:p>
            <a:r>
              <a:rPr lang="es-PA" dirty="0">
                <a:sym typeface="Wingdings" panose="05000000000000000000" pitchFamily="2" charset="2"/>
              </a:rPr>
              <a:t>Existe una mejor manera de evaluar modelos, por Cross-</a:t>
            </a:r>
            <a:r>
              <a:rPr lang="es-PA" dirty="0" err="1">
                <a:sym typeface="Wingdings" panose="05000000000000000000" pitchFamily="2" charset="2"/>
              </a:rPr>
              <a:t>Validation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En este caso utilizaremos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cross-validation</a:t>
            </a:r>
            <a:r>
              <a:rPr lang="es-PA" dirty="0">
                <a:sym typeface="Wingdings" panose="05000000000000000000" pitchFamily="2" charset="2"/>
              </a:rPr>
              <a:t>, en este caso k=10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Divide el training set en 10 distintos </a:t>
            </a:r>
            <a:r>
              <a:rPr lang="es-PA" dirty="0" err="1">
                <a:sym typeface="Wingdings" panose="05000000000000000000" pitchFamily="2" charset="2"/>
              </a:rPr>
              <a:t>subsets</a:t>
            </a:r>
            <a:r>
              <a:rPr lang="es-PA" dirty="0">
                <a:sym typeface="Wingdings" panose="05000000000000000000" pitchFamily="2" charset="2"/>
              </a:rPr>
              <a:t> llamados </a:t>
            </a:r>
            <a:r>
              <a:rPr lang="es-PA" dirty="0" err="1">
                <a:sym typeface="Wingdings" panose="05000000000000000000" pitchFamily="2" charset="2"/>
              </a:rPr>
              <a:t>folds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Entrena y </a:t>
            </a:r>
            <a:r>
              <a:rPr lang="es-PA" dirty="0" err="1">
                <a:sym typeface="Wingdings" panose="05000000000000000000" pitchFamily="2" charset="2"/>
              </a:rPr>
              <a:t>evalua</a:t>
            </a:r>
            <a:r>
              <a:rPr lang="es-PA" dirty="0">
                <a:sym typeface="Wingdings" panose="05000000000000000000" pitchFamily="2" charset="2"/>
              </a:rPr>
              <a:t> el modelo de decisión esta vez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Toma otro valor diferente de </a:t>
            </a:r>
            <a:r>
              <a:rPr lang="es-PA" dirty="0" err="1">
                <a:sym typeface="Wingdings" panose="05000000000000000000" pitchFamily="2" charset="2"/>
              </a:rPr>
              <a:t>subset</a:t>
            </a:r>
            <a:r>
              <a:rPr lang="es-PA" dirty="0">
                <a:sym typeface="Wingdings" panose="05000000000000000000" pitchFamily="2" charset="2"/>
              </a:rPr>
              <a:t> y repite otros 9 </a:t>
            </a:r>
            <a:r>
              <a:rPr lang="es-PA" dirty="0" err="1">
                <a:sym typeface="Wingdings" panose="05000000000000000000" pitchFamily="2" charset="2"/>
              </a:rPr>
              <a:t>folds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El resultado son 10 puntajes de evaluación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85D08-88A9-42EA-95A5-B56A0930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21" y="2011638"/>
            <a:ext cx="4487931" cy="1015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FDC0E-CF55-4ABD-B042-78BAC395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47" y="2261511"/>
            <a:ext cx="5309152" cy="917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7C1A3-5028-4CDD-8F3B-6B70FFF24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935" y="4613133"/>
            <a:ext cx="3780344" cy="59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8C406-C568-4863-AE4D-9F961365F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935" y="5208925"/>
            <a:ext cx="3926118" cy="15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Trabajaremos con el House </a:t>
            </a:r>
            <a:r>
              <a:rPr lang="es-PA" dirty="0" err="1"/>
              <a:t>Pricing</a:t>
            </a:r>
            <a:r>
              <a:rPr lang="es-PA" dirty="0"/>
              <a:t> </a:t>
            </a:r>
            <a:r>
              <a:rPr lang="es-PA" dirty="0" err="1"/>
              <a:t>Dataset</a:t>
            </a:r>
            <a:r>
              <a:rPr lang="es-PA" dirty="0"/>
              <a:t> de California</a:t>
            </a:r>
          </a:p>
          <a:p>
            <a:pPr lvl="1"/>
            <a:r>
              <a:rPr lang="es-PA" dirty="0"/>
              <a:t>Censo de 1990 en el área de la bahía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E7383-289C-4B8A-A4AF-8584C97B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23" y="2425148"/>
            <a:ext cx="5850733" cy="42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63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Comparando los resultados de regresión lineal con estos, este modelo se comporta peor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El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se realizó para 1 sola vuelta del training set, pero se debe hacer para más (</a:t>
            </a:r>
            <a:r>
              <a:rPr lang="es-PA" dirty="0" err="1">
                <a:sym typeface="Wingdings" panose="05000000000000000000" pitchFamily="2" charset="2"/>
              </a:rPr>
              <a:t>cv</a:t>
            </a:r>
            <a:r>
              <a:rPr lang="es-PA" dirty="0">
                <a:sym typeface="Wingdings" panose="05000000000000000000" pitchFamily="2" charset="2"/>
              </a:rPr>
              <a:t>=10)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Como vemos, no ha mejoría, el modelo tiene </a:t>
            </a:r>
            <a:r>
              <a:rPr lang="es-PA" dirty="0" err="1">
                <a:sym typeface="Wingdings" panose="05000000000000000000" pitchFamily="2" charset="2"/>
              </a:rPr>
              <a:t>overfitting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C406-C568-4863-AE4D-9F96136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71"/>
          <a:stretch/>
        </p:blipFill>
        <p:spPr>
          <a:xfrm>
            <a:off x="558416" y="1849839"/>
            <a:ext cx="4454495" cy="92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B3EB2-2FF8-4729-9B6E-A3E795EF5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81"/>
          <a:stretch/>
        </p:blipFill>
        <p:spPr>
          <a:xfrm>
            <a:off x="5100710" y="1849839"/>
            <a:ext cx="4917933" cy="379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CADFD-5E34-41CD-9A37-C0D5AE4A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6" y="3156807"/>
            <a:ext cx="6467060" cy="21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6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Ahora probemos otro modelo, un </a:t>
            </a:r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 </a:t>
            </a:r>
            <a:r>
              <a:rPr lang="es-PA" dirty="0" err="1">
                <a:sym typeface="Wingdings" panose="05000000000000000000" pitchFamily="2" charset="2"/>
              </a:rPr>
              <a:t>Regressor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Es un modelo basado en diferentes árboles de decisión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Hace el promedio y da predicciones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 estos métodos se les conoce como </a:t>
            </a:r>
            <a:r>
              <a:rPr lang="es-PA" dirty="0" err="1">
                <a:sym typeface="Wingdings" panose="05000000000000000000" pitchFamily="2" charset="2"/>
              </a:rPr>
              <a:t>Ensemble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Learning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De todos, el que mejor lo hizo es el </a:t>
            </a:r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 </a:t>
            </a:r>
            <a:r>
              <a:rPr lang="es-PA" dirty="0" err="1">
                <a:sym typeface="Wingdings" panose="05000000000000000000" pitchFamily="2" charset="2"/>
              </a:rPr>
              <a:t>Regressor</a:t>
            </a:r>
            <a:r>
              <a:rPr lang="es-PA" dirty="0">
                <a:sym typeface="Wingdings" panose="05000000000000000000" pitchFamily="2" charset="2"/>
              </a:rPr>
              <a:t> pero se debe probar con diferentes modelos hasta conseguir uno de mejor métrica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8B5FF-8C66-4A17-BBC7-BBF6DDA8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" y="3144978"/>
            <a:ext cx="5355741" cy="224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70745-A583-421C-A861-A71899EE1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71"/>
          <a:stretch/>
        </p:blipFill>
        <p:spPr>
          <a:xfrm>
            <a:off x="5960905" y="3167266"/>
            <a:ext cx="4454495" cy="926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18207-5456-4589-9AEF-AF00D0DFF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81"/>
          <a:stretch/>
        </p:blipFill>
        <p:spPr>
          <a:xfrm>
            <a:off x="5960905" y="4326217"/>
            <a:ext cx="4917933" cy="3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0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Salvando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 queremos reusarlo en nuestra aplicación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Fine-</a:t>
            </a:r>
            <a:r>
              <a:rPr lang="es-PA" dirty="0" err="1">
                <a:sym typeface="Wingdings" panose="05000000000000000000" pitchFamily="2" charset="2"/>
              </a:rPr>
              <a:t>Tuning</a:t>
            </a:r>
            <a:r>
              <a:rPr lang="es-PA" dirty="0">
                <a:sym typeface="Wingdings" panose="05000000000000000000" pitchFamily="2" charset="2"/>
              </a:rPr>
              <a:t> del Modelo (</a:t>
            </a:r>
            <a:r>
              <a:rPr lang="es-PA" dirty="0" err="1">
                <a:sym typeface="Wingdings" panose="05000000000000000000" pitchFamily="2" charset="2"/>
              </a:rPr>
              <a:t>Ajustandolo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Grid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Hace una búsqueda dependiendo de las variables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Si no tiene idea de los valores escoger múltiplos de 10</a:t>
            </a:r>
          </a:p>
          <a:p>
            <a:r>
              <a:rPr lang="es-PA" dirty="0">
                <a:sym typeface="Wingdings" panose="05000000000000000000" pitchFamily="2" charset="2"/>
              </a:rPr>
              <a:t>Para ver la salida de parámetros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Para ver el mejor estimador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1FDC3-2038-46E9-9BCF-F351792A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1161890"/>
            <a:ext cx="3896967" cy="116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1A7F4-F074-458A-B130-1041968C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18" y="2639152"/>
            <a:ext cx="5168064" cy="2267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69022-CE06-4A9F-B26B-34006AA7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0" y="4722057"/>
            <a:ext cx="3526322" cy="598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B73F3-9953-46D9-832F-15C12EBC9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285" y="5473220"/>
            <a:ext cx="5168065" cy="12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También podemos ver los puntajes (scores)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Pero lo mejor es hacer </a:t>
            </a:r>
            <a:r>
              <a:rPr lang="es-PA" dirty="0" err="1">
                <a:sym typeface="Wingdings" panose="05000000000000000000" pitchFamily="2" charset="2"/>
              </a:rPr>
              <a:t>RandomizedSearchCV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Busca la mejor combinación de un rango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mejor manera de hacer </a:t>
            </a:r>
            <a:r>
              <a:rPr lang="es-PA" dirty="0" err="1">
                <a:sym typeface="Wingdings" panose="05000000000000000000" pitchFamily="2" charset="2"/>
              </a:rPr>
              <a:t>Tuning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Ensemble</a:t>
            </a:r>
            <a:r>
              <a:rPr lang="es-PA" dirty="0">
                <a:sym typeface="Wingdings" panose="05000000000000000000" pitchFamily="2" charset="2"/>
              </a:rPr>
              <a:t> (combinar varios modelos)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Analizar los mejores modelos y errores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2157-5DD4-446D-8BB7-069B376D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74" y="771088"/>
            <a:ext cx="4847759" cy="348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4EF8E-4250-4C58-8C2B-75E24CC8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88" y="4952533"/>
            <a:ext cx="5934075" cy="72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92D7D-0FC0-45A9-9F58-323A7AD5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88" y="5676433"/>
            <a:ext cx="50196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8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Seguido evaluamos el sistema por medio del test set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Sin embargo lo que normalmente se quiere es 95% o mas del test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resultado que se muestra no es el esperado en un modelo de ML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Sin embargo muestra el procedimiento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6F884-A54E-49EE-878C-9B8D035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132" y="1371806"/>
            <a:ext cx="4667250" cy="1304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EC842-D27F-4116-AF02-C83909BF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132" y="2676731"/>
            <a:ext cx="4667250" cy="840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0F91A-1A71-457A-9CDA-A86E487BC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832" y="4671806"/>
            <a:ext cx="51625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haremos?</a:t>
            </a:r>
          </a:p>
          <a:p>
            <a:pPr lvl="1"/>
            <a:r>
              <a:rPr lang="es-PA" dirty="0"/>
              <a:t>Modelar con este DS el precio de casas </a:t>
            </a:r>
          </a:p>
          <a:p>
            <a:pPr lvl="1"/>
            <a:r>
              <a:rPr lang="es-PA" dirty="0"/>
              <a:t>Contiene población, ingreso medio, precio de casa, etc.</a:t>
            </a:r>
          </a:p>
          <a:p>
            <a:pPr lvl="1"/>
            <a:r>
              <a:rPr lang="es-PA" dirty="0"/>
              <a:t>Población por distrito es de 600-300k personas</a:t>
            </a:r>
          </a:p>
          <a:p>
            <a:pPr lvl="1"/>
            <a:endParaRPr lang="es-PA" dirty="0"/>
          </a:p>
          <a:p>
            <a:r>
              <a:rPr lang="es-PA" dirty="0"/>
              <a:t>Lo primero es dividir y saber que problema vamos a atacar.</a:t>
            </a:r>
          </a:p>
          <a:p>
            <a:pPr lvl="1"/>
            <a:r>
              <a:rPr lang="es-PA" dirty="0"/>
              <a:t>¿Qué nos piden que hagamos?</a:t>
            </a:r>
          </a:p>
          <a:p>
            <a:pPr lvl="1"/>
            <a:r>
              <a:rPr lang="es-PA" dirty="0"/>
              <a:t>¿En qué le beneficia este modelo a la </a:t>
            </a:r>
            <a:r>
              <a:rPr lang="es-PA" dirty="0" err="1"/>
              <a:t>cía</a:t>
            </a:r>
            <a:r>
              <a:rPr lang="es-PA" dirty="0"/>
              <a:t>?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Que se solicita:</a:t>
            </a:r>
          </a:p>
          <a:p>
            <a:pPr lvl="2"/>
            <a:r>
              <a:rPr lang="es-PA" dirty="0"/>
              <a:t>El modelo de salida alimente a otro sistema de IA </a:t>
            </a:r>
          </a:p>
          <a:p>
            <a:pPr lvl="2"/>
            <a:r>
              <a:rPr lang="es-PA" dirty="0"/>
              <a:t>saber si es bueno invertir en el área de la bahía o no y donde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4760-CCB6-4721-A413-8CE282F7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3" y="3857736"/>
            <a:ext cx="5608360" cy="19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haremos?</a:t>
            </a:r>
          </a:p>
          <a:p>
            <a:pPr lvl="1"/>
            <a:r>
              <a:rPr lang="es-PA" dirty="0"/>
              <a:t>Modelar con este DS el precio de casas </a:t>
            </a:r>
          </a:p>
          <a:p>
            <a:pPr lvl="1"/>
            <a:r>
              <a:rPr lang="es-PA" dirty="0"/>
              <a:t>Contiene población, ingreso medio, precio de casa, etc.</a:t>
            </a:r>
          </a:p>
          <a:p>
            <a:pPr lvl="1"/>
            <a:r>
              <a:rPr lang="es-PA" dirty="0"/>
              <a:t>Población por distrito es de 600-300k personas</a:t>
            </a:r>
          </a:p>
          <a:p>
            <a:pPr lvl="1"/>
            <a:endParaRPr lang="es-PA" dirty="0"/>
          </a:p>
          <a:p>
            <a:r>
              <a:rPr lang="es-PA" dirty="0"/>
              <a:t>Lo primero es dividir y saber que problema vamos a atacar.</a:t>
            </a:r>
          </a:p>
          <a:p>
            <a:pPr lvl="1"/>
            <a:r>
              <a:rPr lang="es-PA" dirty="0"/>
              <a:t>¿Qué nos piden que hagamos?</a:t>
            </a:r>
          </a:p>
          <a:p>
            <a:pPr lvl="1"/>
            <a:r>
              <a:rPr lang="es-PA" dirty="0"/>
              <a:t>¿En qué le beneficia este modelo a la </a:t>
            </a:r>
            <a:r>
              <a:rPr lang="es-PA" dirty="0" err="1"/>
              <a:t>cía</a:t>
            </a:r>
            <a:r>
              <a:rPr lang="es-PA" dirty="0"/>
              <a:t>?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Que se solicita la persona que quiere el modelo:</a:t>
            </a:r>
          </a:p>
          <a:p>
            <a:pPr lvl="2"/>
            <a:r>
              <a:rPr lang="es-PA" dirty="0"/>
              <a:t>El modelo de salida alimente a otro sistema de IA </a:t>
            </a:r>
          </a:p>
          <a:p>
            <a:pPr lvl="2"/>
            <a:r>
              <a:rPr lang="es-PA" dirty="0"/>
              <a:t>saber si es bueno invertir en el área de la bahía o no y donde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4760-CCB6-4721-A413-8CE282F7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3" y="3857736"/>
            <a:ext cx="5608360" cy="19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7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¿Cuál es la actual solución que se tiene?</a:t>
            </a:r>
          </a:p>
          <a:p>
            <a:pPr lvl="1"/>
            <a:r>
              <a:rPr lang="es-PA" dirty="0"/>
              <a:t>Actualmente el sistema es manual y estimado por expertos</a:t>
            </a:r>
          </a:p>
          <a:p>
            <a:pPr lvl="2"/>
            <a:r>
              <a:rPr lang="es-PA" dirty="0"/>
              <a:t>Esto nos da una métrica para saber si tenemos un sistema y debemos mejorarlo</a:t>
            </a:r>
          </a:p>
          <a:p>
            <a:pPr lvl="1"/>
            <a:r>
              <a:rPr lang="es-PA" dirty="0"/>
              <a:t>Esto es costoso, consume tiempo y los estimados no son tan correctos.</a:t>
            </a:r>
          </a:p>
          <a:p>
            <a:pPr lvl="2"/>
            <a:r>
              <a:rPr lang="es-PA" dirty="0"/>
              <a:t>A veces estiman</a:t>
            </a:r>
          </a:p>
          <a:p>
            <a:pPr lvl="2"/>
            <a:endParaRPr lang="es-PA" dirty="0"/>
          </a:p>
          <a:p>
            <a:r>
              <a:rPr lang="es-PA" dirty="0"/>
              <a:t>Ahora que sabe que espera es </a:t>
            </a:r>
            <a:r>
              <a:rPr lang="es-PA" dirty="0" err="1"/>
              <a:t>ud.</a:t>
            </a:r>
            <a:r>
              <a:rPr lang="es-PA" dirty="0"/>
              <a:t> saber que tipo de sistema hacer</a:t>
            </a:r>
          </a:p>
          <a:p>
            <a:pPr lvl="1"/>
            <a:r>
              <a:rPr lang="es-PA" dirty="0"/>
              <a:t>Supervisado, no supervisado o RL</a:t>
            </a:r>
          </a:p>
          <a:p>
            <a:pPr lvl="1"/>
            <a:r>
              <a:rPr lang="es-PA" dirty="0"/>
              <a:t>Es clasificación o regresión u otra</a:t>
            </a:r>
          </a:p>
          <a:p>
            <a:pPr lvl="1"/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u online </a:t>
            </a:r>
            <a:r>
              <a:rPr lang="es-PA" dirty="0" err="1"/>
              <a:t>learning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4785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Respuesta</a:t>
            </a:r>
          </a:p>
          <a:p>
            <a:pPr lvl="1"/>
            <a:r>
              <a:rPr lang="es-PA" dirty="0"/>
              <a:t>Sistema supervisado de regresión (todo está etiquetado y vamos a obtener un valor numérico)</a:t>
            </a:r>
          </a:p>
          <a:p>
            <a:pPr lvl="2"/>
            <a:r>
              <a:rPr lang="es-PA" dirty="0" err="1"/>
              <a:t>Multiregresión</a:t>
            </a:r>
            <a:r>
              <a:rPr lang="es-PA" dirty="0"/>
              <a:t> (</a:t>
            </a:r>
            <a:r>
              <a:rPr lang="es-PA" dirty="0" err="1"/>
              <a:t>multiples</a:t>
            </a:r>
            <a:r>
              <a:rPr lang="es-PA" dirty="0"/>
              <a:t> características de entrada)</a:t>
            </a:r>
          </a:p>
          <a:p>
            <a:pPr lvl="2"/>
            <a:r>
              <a:rPr lang="es-PA" dirty="0" err="1"/>
              <a:t>Univariable</a:t>
            </a:r>
            <a:r>
              <a:rPr lang="es-PA" dirty="0"/>
              <a:t> (solo vamos a predecir un valor de salida)</a:t>
            </a:r>
          </a:p>
          <a:p>
            <a:pPr lvl="2"/>
            <a:endParaRPr lang="es-PA" dirty="0"/>
          </a:p>
          <a:p>
            <a:r>
              <a:rPr lang="es-PA" dirty="0"/>
              <a:t>Lo siguiente es establecer una métrica de desempeño</a:t>
            </a:r>
          </a:p>
          <a:p>
            <a:pPr lvl="1"/>
            <a:r>
              <a:rPr lang="es-PA" dirty="0"/>
              <a:t>m = número de muestras</a:t>
            </a:r>
          </a:p>
          <a:p>
            <a:pPr lvl="1"/>
            <a:r>
              <a:rPr lang="es-PA" dirty="0"/>
              <a:t>h = hipótesis (o predicciones del modelo)</a:t>
            </a:r>
          </a:p>
          <a:p>
            <a:pPr lvl="1"/>
            <a:r>
              <a:rPr lang="es-PA" dirty="0"/>
              <a:t>y = </a:t>
            </a:r>
            <a:r>
              <a:rPr lang="es-PA" dirty="0" err="1"/>
              <a:t>ground</a:t>
            </a:r>
            <a:r>
              <a:rPr lang="es-PA" dirty="0"/>
              <a:t> </a:t>
            </a:r>
            <a:r>
              <a:rPr lang="es-PA" dirty="0" err="1"/>
              <a:t>thrut</a:t>
            </a:r>
            <a:r>
              <a:rPr lang="es-PA" dirty="0"/>
              <a:t> (GT o valor verdadero)</a:t>
            </a:r>
          </a:p>
          <a:p>
            <a:pPr lvl="1"/>
            <a:r>
              <a:rPr lang="es-PA" dirty="0"/>
              <a:t>X = vector de características</a:t>
            </a:r>
          </a:p>
          <a:p>
            <a:pPr lvl="1"/>
            <a:r>
              <a:rPr lang="es-PA" dirty="0"/>
              <a:t>i = posición actual de las características a evaluar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9ED8-7A8F-4F90-A9CD-72AD30E1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87" y="3204853"/>
            <a:ext cx="3321118" cy="10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8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Por ejemplo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9ED8-7A8F-4F90-A9CD-72AD30E1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36" y="5607142"/>
            <a:ext cx="3321118" cy="1002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EC884-B0D9-4731-989F-F4425548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6" y="2978838"/>
            <a:ext cx="1766409" cy="1735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F9FE1-57D3-404B-A0F2-1D834C802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36" y="2496368"/>
            <a:ext cx="123825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A1D33-1D08-4D91-98CE-BE84C646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36" y="1850204"/>
            <a:ext cx="1500652" cy="500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D766A-4848-4CB7-861E-F7C3F9771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694" y="1971629"/>
            <a:ext cx="4817673" cy="2629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5F71-B8E4-41E8-8AB7-942CBCCE9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36" y="4894804"/>
            <a:ext cx="2009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Para acciones de regresión se prefiere el RMSE</a:t>
            </a:r>
          </a:p>
          <a:p>
            <a:r>
              <a:rPr lang="es-PA" dirty="0"/>
              <a:t>Pero a veces es mejor tomar el MAE (</a:t>
            </a:r>
            <a:r>
              <a:rPr lang="es-PA" dirty="0" err="1"/>
              <a:t>dist</a:t>
            </a:r>
            <a:r>
              <a:rPr lang="es-PA" dirty="0"/>
              <a:t>. Manhattan)</a:t>
            </a:r>
          </a:p>
          <a:p>
            <a:pPr lvl="1"/>
            <a:r>
              <a:rPr lang="es-PA" dirty="0"/>
              <a:t>Es menos susceptible a </a:t>
            </a:r>
            <a:r>
              <a:rPr lang="es-PA" dirty="0" err="1"/>
              <a:t>outliers</a:t>
            </a:r>
            <a:r>
              <a:rPr lang="es-PA" dirty="0"/>
              <a:t> (note que RMSE eleva al cuadrado)</a:t>
            </a:r>
          </a:p>
          <a:p>
            <a:pPr lvl="1"/>
            <a:endParaRPr lang="es-PA" dirty="0"/>
          </a:p>
          <a:p>
            <a:r>
              <a:rPr lang="es-PA" dirty="0"/>
              <a:t>Al L1 </a:t>
            </a:r>
            <a:r>
              <a:rPr lang="es-PA" dirty="0" err="1"/>
              <a:t>norm</a:t>
            </a:r>
            <a:r>
              <a:rPr lang="es-PA" dirty="0"/>
              <a:t> se le conoce como MAE</a:t>
            </a:r>
          </a:p>
          <a:p>
            <a:r>
              <a:rPr lang="es-PA" dirty="0"/>
              <a:t>Al L2 </a:t>
            </a:r>
            <a:r>
              <a:rPr lang="es-PA" dirty="0" err="1"/>
              <a:t>norm</a:t>
            </a:r>
            <a:r>
              <a:rPr lang="es-PA" dirty="0"/>
              <a:t> se le conoce como RMSE</a:t>
            </a:r>
          </a:p>
          <a:p>
            <a:r>
              <a:rPr lang="es-PA" dirty="0"/>
              <a:t>Puede haber L3 </a:t>
            </a:r>
            <a:r>
              <a:rPr lang="es-PA" dirty="0" err="1"/>
              <a:t>norm</a:t>
            </a:r>
            <a:r>
              <a:rPr lang="es-PA" dirty="0"/>
              <a:t>, L4 </a:t>
            </a:r>
            <a:r>
              <a:rPr lang="es-PA" dirty="0" err="1"/>
              <a:t>norm</a:t>
            </a:r>
            <a:r>
              <a:rPr lang="es-PA" dirty="0"/>
              <a:t>, etc.</a:t>
            </a:r>
          </a:p>
          <a:p>
            <a:endParaRPr lang="es-PA" dirty="0"/>
          </a:p>
          <a:p>
            <a:r>
              <a:rPr lang="es-PA" dirty="0"/>
              <a:t>Verificar las </a:t>
            </a:r>
            <a:r>
              <a:rPr lang="es-PA" dirty="0" err="1"/>
              <a:t>asumsiones</a:t>
            </a:r>
            <a:r>
              <a:rPr lang="es-PA" dirty="0"/>
              <a:t> antes de empezar</a:t>
            </a:r>
          </a:p>
          <a:p>
            <a:pPr lvl="1"/>
            <a:r>
              <a:rPr lang="es-PA" dirty="0"/>
              <a:t>Verificar cual es la entrada para el siguiente modelo de IA (si son precios o ‘</a:t>
            </a:r>
            <a:r>
              <a:rPr lang="es-PA" dirty="0" err="1"/>
              <a:t>barat</a:t>
            </a:r>
            <a:r>
              <a:rPr lang="es-PA" dirty="0"/>
              <a:t>’, ‘medio’, ‘caro’)</a:t>
            </a:r>
          </a:p>
          <a:p>
            <a:pPr lvl="1"/>
            <a:r>
              <a:rPr lang="es-PA" dirty="0"/>
              <a:t>Si todo esta bien proseguir, sino ajustar sus </a:t>
            </a:r>
            <a:r>
              <a:rPr lang="es-PA" dirty="0" err="1"/>
              <a:t>asumsiones</a:t>
            </a:r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3A54DC-BFEB-4450-ADCE-81C76D4F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661" y="1968445"/>
            <a:ext cx="3373137" cy="72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38409-41CC-4C77-89EA-72D64FEB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734" y="965108"/>
            <a:ext cx="3031849" cy="7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27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18239</TotalTime>
  <Words>1920</Words>
  <Application>Microsoft Office PowerPoint</Application>
  <PresentationFormat>Widescreen</PresentationFormat>
  <Paragraphs>316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Wingdings</vt:lpstr>
      <vt:lpstr>Wingdings 3</vt:lpstr>
      <vt:lpstr>Ion</vt:lpstr>
      <vt:lpstr>INTELIGENCIA ARTIFICIAL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Denys</cp:lastModifiedBy>
  <cp:revision>765</cp:revision>
  <dcterms:created xsi:type="dcterms:W3CDTF">2018-02-28T08:20:25Z</dcterms:created>
  <dcterms:modified xsi:type="dcterms:W3CDTF">2022-06-07T18:16:43Z</dcterms:modified>
</cp:coreProperties>
</file>